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84"/>
  </p:handoutMasterIdLst>
  <p:sldIdLst>
    <p:sldId id="2804" r:id="rId3"/>
    <p:sldId id="2342" r:id="rId4"/>
    <p:sldId id="2812" r:id="rId5"/>
    <p:sldId id="2866" r:id="rId7"/>
    <p:sldId id="2835" r:id="rId8"/>
    <p:sldId id="2846" r:id="rId9"/>
    <p:sldId id="2844" r:id="rId10"/>
    <p:sldId id="2847" r:id="rId11"/>
    <p:sldId id="2867" r:id="rId12"/>
    <p:sldId id="2868" r:id="rId13"/>
    <p:sldId id="2869" r:id="rId14"/>
    <p:sldId id="2870" r:id="rId15"/>
    <p:sldId id="2874" r:id="rId16"/>
    <p:sldId id="2879" r:id="rId17"/>
    <p:sldId id="2880" r:id="rId18"/>
    <p:sldId id="2881" r:id="rId19"/>
    <p:sldId id="2882" r:id="rId20"/>
    <p:sldId id="2883" r:id="rId21"/>
    <p:sldId id="2884" r:id="rId22"/>
    <p:sldId id="2885" r:id="rId23"/>
    <p:sldId id="2886" r:id="rId24"/>
    <p:sldId id="2887" r:id="rId25"/>
    <p:sldId id="2889" r:id="rId26"/>
    <p:sldId id="2890" r:id="rId27"/>
    <p:sldId id="2891" r:id="rId28"/>
    <p:sldId id="2892" r:id="rId29"/>
    <p:sldId id="2893" r:id="rId30"/>
    <p:sldId id="2895" r:id="rId31"/>
    <p:sldId id="2896" r:id="rId32"/>
    <p:sldId id="2897" r:id="rId33"/>
    <p:sldId id="2898" r:id="rId34"/>
    <p:sldId id="2899" r:id="rId35"/>
    <p:sldId id="2900" r:id="rId36"/>
    <p:sldId id="2901" r:id="rId37"/>
    <p:sldId id="2902" r:id="rId38"/>
    <p:sldId id="2904" r:id="rId39"/>
    <p:sldId id="2905" r:id="rId40"/>
    <p:sldId id="2906" r:id="rId41"/>
    <p:sldId id="2907" r:id="rId42"/>
    <p:sldId id="2910" r:id="rId43"/>
    <p:sldId id="2911" r:id="rId44"/>
    <p:sldId id="2935" r:id="rId45"/>
    <p:sldId id="2937" r:id="rId46"/>
    <p:sldId id="2938" r:id="rId47"/>
    <p:sldId id="2940" r:id="rId48"/>
    <p:sldId id="2939" r:id="rId49"/>
    <p:sldId id="2945" r:id="rId50"/>
    <p:sldId id="2946" r:id="rId51"/>
    <p:sldId id="2944" r:id="rId52"/>
    <p:sldId id="2849" r:id="rId53"/>
    <p:sldId id="2947" r:id="rId54"/>
    <p:sldId id="2948" r:id="rId55"/>
    <p:sldId id="2949" r:id="rId56"/>
    <p:sldId id="2950" r:id="rId57"/>
    <p:sldId id="2951" r:id="rId58"/>
    <p:sldId id="2952" r:id="rId59"/>
    <p:sldId id="2966" r:id="rId60"/>
    <p:sldId id="2953" r:id="rId61"/>
    <p:sldId id="2955" r:id="rId62"/>
    <p:sldId id="2956" r:id="rId63"/>
    <p:sldId id="2957" r:id="rId64"/>
    <p:sldId id="2958" r:id="rId65"/>
    <p:sldId id="2959" r:id="rId66"/>
    <p:sldId id="2960" r:id="rId67"/>
    <p:sldId id="2961" r:id="rId68"/>
    <p:sldId id="2962" r:id="rId69"/>
    <p:sldId id="2963" r:id="rId70"/>
    <p:sldId id="2964" r:id="rId71"/>
    <p:sldId id="2967" r:id="rId72"/>
    <p:sldId id="2968" r:id="rId73"/>
    <p:sldId id="2969" r:id="rId74"/>
    <p:sldId id="2974" r:id="rId75"/>
    <p:sldId id="2970" r:id="rId76"/>
    <p:sldId id="2971" r:id="rId77"/>
    <p:sldId id="2973" r:id="rId78"/>
    <p:sldId id="2972" r:id="rId79"/>
    <p:sldId id="2980" r:id="rId80"/>
    <p:sldId id="2975" r:id="rId81"/>
    <p:sldId id="2976" r:id="rId82"/>
    <p:sldId id="2977" r:id="rId83"/>
  </p:sldIdLst>
  <p:sldSz cx="12192000" cy="6858000"/>
  <p:notesSz cx="6858000" cy="9144000"/>
  <p:custDataLst>
    <p:tags r:id="rId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6C"/>
    <a:srgbClr val="EBA946"/>
    <a:srgbClr val="B56769"/>
    <a:srgbClr val="657CC3"/>
    <a:srgbClr val="B79807"/>
    <a:srgbClr val="FE9B1C"/>
    <a:srgbClr val="DD9E61"/>
    <a:srgbClr val="F3CA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8" Type="http://schemas.openxmlformats.org/officeDocument/2006/relationships/tags" Target="tags/tag7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handoutMaster" Target="handoutMasters/handoutMaster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6D355-5404-4EC3-98D6-1F8D0B957E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5A069-BD80-409D-8163-E9B9EE069C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tags" Target="../tags/tag6.xml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74.png"/><Relationship Id="rId1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首先表示数据集</a:t>
            </a:r>
            <a:endParaRPr lang="zh-CN" altLang="en-US" b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62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如何将表格中的数据，使用规范的方式表示出来？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910" y="2679700"/>
            <a:ext cx="3143885" cy="2862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第i个数据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对于第i个样本，表示为(x(i), y(i))：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其中(i)标记在字母的右上方，并加上小括号，这样就代表了样本的索引值，也就是样本的编号。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95" y="3278505"/>
            <a:ext cx="37052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m个数据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7065" cy="74041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如果训练集中有m个样本，那么就使用(x0, y0)、(x1, y1)、(xi, yi)等等表示第0、第1、第i个样本。其中i是0到m-1的整数。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例如，训练集中的第3个样本是(80, 425)，记作(x3, y3)。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80" y="2762885"/>
            <a:ext cx="8492490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如何将数据展示出来？</a:t>
            </a:r>
            <a:endParaRPr lang="zh-CN" altLang="en-US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2192020"/>
            <a:ext cx="7356475" cy="3800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730" y="2700655"/>
            <a:ext cx="384810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14220" y="2755265"/>
            <a:ext cx="83172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如何表示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模型？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y=wx+b就是</a:t>
            </a:r>
            <a:r>
              <a:rPr lang="zh-CN" altLang="en-US" b="1"/>
              <a:t>模型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2950" y="1635760"/>
            <a:ext cx="9688830" cy="1108075"/>
          </a:xfrm>
        </p:spPr>
        <p:txBody>
          <a:bodyPr>
            <a:normAutofit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y=wx+b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就是模型。它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有两个参数，斜率w和截距b。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当w和b取不同的值时，可以得到不同的直线方程。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例如，两组不同的w和b，对应了绿色直线和橙色直线。使用它们基于面积预测价格，效果是不同的。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85" y="2743835"/>
            <a:ext cx="4361180" cy="37007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我们要做什么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890" y="1691005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能最好未来我们会使用梯度下降算法，基于训练数据集，找出最合适的直线参数w和b。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使得直线的描述面积和价格的关系，基于面积预测价格。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90" y="2861310"/>
            <a:ext cx="7165340" cy="26930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多举几个直线模型的例子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000" y="1635760"/>
            <a:ext cx="11017250" cy="1459230"/>
          </a:xfrm>
        </p:spPr>
        <p:txBody>
          <a:bodyPr>
            <a:normAutofit/>
          </a:bodyPr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尝试画出几组直线，表示面积和房价的关系：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例如，w=4，b=0，对应图像1。很明显，这条直线的斜率和截距都是偏小的。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修改w和b的取值，得到w=5，b=10，对应图像2。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这时会发现该直线基本符合了面积和价格的关系。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65" y="3036570"/>
            <a:ext cx="7379335" cy="35979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继续调整w和b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" y="1691005"/>
            <a:ext cx="10515600" cy="1201420"/>
          </a:xfrm>
        </p:spPr>
        <p:txBody>
          <a:bodyPr>
            <a:normAutofit/>
          </a:bodyPr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在调整直线的过程中，随着调整，直线的变化越来越小。最后很难观察出哪条直线，最符合面积和房价的关系。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例如，下面这三条直线。它们的w和b的差距很小。具体哪条直线最好，是没办法通过观察来确定的。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这时就需要使用线性回归算法，精确的找出最优的直线方程参数w和b。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55" y="2892425"/>
            <a:ext cx="841883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模型的训练过程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270" y="1758315"/>
            <a:ext cx="10515600" cy="1031875"/>
          </a:xfrm>
        </p:spPr>
        <p:txBody>
          <a:bodyPr>
            <a:normAutofit/>
          </a:bodyPr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寻找直线方程参数的过程是建模过程，也被称为模型的训练过程。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在训练时，会将训练数据，输入到学习算法中，通过学习算法，得到拟合模型。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如果学习算法对应一元线性回归，那么训练的到的拟合模型，就是平面上的一条直线。在模型中，就会保存直线的方程参数w和b。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058160"/>
            <a:ext cx="8738235" cy="2940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内容占位符 1"/>
          <p:cNvSpPr>
            <a:spLocks noGrp="1"/>
          </p:cNvSpPr>
          <p:nvPr/>
        </p:nvSpPr>
        <p:spPr>
          <a:xfrm>
            <a:off x="892810" y="866140"/>
            <a:ext cx="7856855" cy="648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梯度下降和一元线性回归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28980" y="2245360"/>
            <a:ext cx="5021580" cy="1952625"/>
          </a:xfrm>
        </p:spPr>
        <p:txBody>
          <a:bodyPr vert="horz">
            <a:noAutofit/>
          </a:bodyPr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课程核心内容：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什么是一元线性回归模型？这个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模型如何表示？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什么是代价函数？为什么需要代价函数？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如何使用数学方法，求代价函数的极小值？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如何使用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梯度下降算法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，迭代一元线性回归模型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numpy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，基于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梯度下降算法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，实现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一元线性回归？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06210" y="1912620"/>
            <a:ext cx="4664710" cy="32061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使用模型预测结果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未来，我们会将预测数据输入到这条直线中，生成预测结果。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例如，训练出面积和价格的直线方程为y = 5x+10。如果将面积100平米输入到直线中，就会得到模型的预测结果是510万。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40" y="2600325"/>
            <a:ext cx="8968740" cy="32912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更规范的定义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6600" y="1520825"/>
            <a:ext cx="10515600" cy="128270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为了更好的描述模型，我们重新约定线性回归的数学表示方法。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具体来说，使用小写字母h，代表拟合模型中的预测函数。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其中h是假设一词的英文单词hypothesis的第一个字母，因此预测函数也被称为假设函数。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将预测数据中的特征x，输入到h后，会计算出预测结果y。因此h就表示了x到y的函数映射，记作h(x)。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45" y="3172460"/>
            <a:ext cx="861441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约定hθ(x)为直线方程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3385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在一元直线方程y=wx + b中，w和b是方程的参数。有的时候，我们还会使用θ1和θ0来表示直线的斜率和截距，对应w和b。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这两种表示习惯都是正确的。在未来的课程中，我们约定使用θ统一表示直线的参数。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对于函数h(x)，它是关于x，且参数是θ的函数。因此将h(x)记作hθ(x)。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我们会将θ写在h的右下方，是h的下角标。最终得到一元线性回归的方程是，hθ(x)=θ0 + θ1·x。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643630"/>
            <a:ext cx="9583420" cy="23069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14220" y="2755265"/>
            <a:ext cx="83172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如何衡量模型的误差？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比一比哪条直线好？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1527175"/>
            <a:ext cx="11510645" cy="1960245"/>
          </a:xfrm>
        </p:spPr>
        <p:txBody>
          <a:bodyPr>
            <a:normAutofit/>
          </a:bodyPr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在平面中画出3条直线。直线1的θ0=400，θ1=0。直线2的θ0和θ1是0和4，直线3是10和5。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通过观察，可以大致判断出，直线3是最合适的直线，其次是直线2，最后是直线1。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接下来，我们需要量化的评价出这三条直线拟合数据的情况。三条直线，到底差别多少？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0" y="2955290"/>
            <a:ext cx="8830310" cy="314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比较什么？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比较样本的真实标记值和直线的预测值之间的区别。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如何比较呢？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70" y="3230880"/>
            <a:ext cx="6372225" cy="13430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945" y="1704975"/>
            <a:ext cx="10515600" cy="774700"/>
          </a:xfrm>
        </p:spPr>
        <p:txBody>
          <a:bodyPr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样本的真实标记保存在表格中。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第1个样本是，x0 = 50，y0 =290，第2个样本x1 = 60，y1 = 305，第i个样本是x_i，y_i。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5" y="2479675"/>
            <a:ext cx="8662670" cy="37776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计算预测值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8975" y="1691005"/>
            <a:ext cx="11395710" cy="1519555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设预测直线是hθ(x)=θ0 +θ1x。hθ(x0)、hθ(x1)、hθ(xi)分别对应了第0个、第1个和第i个样本的预测值。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当选定某个预测直线后，直线中的参数θ0和θ1就确定了。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这时将房屋的面积x，代入到预测函数hθ(x)中，就可以计算出具体的样本预测值。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05" y="3075940"/>
            <a:ext cx="8108315" cy="24218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不同直线，产生不同误差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2630" y="1602105"/>
            <a:ext cx="9621520" cy="1269365"/>
          </a:xfrm>
        </p:spPr>
        <p:txBody>
          <a:bodyPr>
            <a:normAutofit lnSpcReduction="10000"/>
          </a:bodyPr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有了样本的真实值和预测值后，就可以精确的计算出，直线产生的误差。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不同的直线就有不同的误差。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例如，在平面上有两条直线，直线1的方程是h(x)=400，使用橙色标记。直线2是h(x)=10+5x，使用蓝色标记。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比较它们的误差？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20" y="3056255"/>
            <a:ext cx="4284345" cy="3128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" y="3951605"/>
            <a:ext cx="4135120" cy="7372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比较某一个样本的误差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045" y="1595120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此时，我们比较两条直线对于第0个样本的预测情况。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将x=50代入到两条直线后，分别可以得预测值400和260。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835" y="2694305"/>
            <a:ext cx="7017385" cy="34334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思考一个问题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025" y="1492885"/>
            <a:ext cx="5431790" cy="11182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设平面上有3个样本数据，分别是(1, 1)、(2, 2)和(3, 3)。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求拟合这三个数据，最合适的线性回归方程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线性回归方程如何表示？如何求解？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3124200"/>
            <a:ext cx="5980430" cy="2459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计算误差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9930" y="1691005"/>
            <a:ext cx="10515600" cy="774700"/>
          </a:xfrm>
        </p:spPr>
        <p:txBody>
          <a:bodyPr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0号样本的真实价格是290万，与两条直线预测的差距分别是110和30。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因此说明，第2条直线对于0号样本的预测，更贴近真实情况。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90" y="2723515"/>
            <a:ext cx="6164580" cy="34391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所有样本的平均误差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0250" y="1643380"/>
            <a:ext cx="8496935" cy="1004570"/>
          </a:xfrm>
        </p:spPr>
        <p:txBody>
          <a:bodyPr>
            <a:normAutofit/>
          </a:bodyPr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均方误差，英文是MSE，mean square error，是回归分析中的关键指标。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均方误差反映了真实值和预测值之间的匹配程度，从而说明直线hθ(x)是否可以准确的预测训练数据。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均方误差越小，则说明预测结果和真实标记越接近，预测直线就越合适。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40" y="3536950"/>
            <a:ext cx="8705850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MSE详细解释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585" y="1691005"/>
            <a:ext cx="9844405" cy="1024890"/>
          </a:xfrm>
        </p:spPr>
        <p:txBody>
          <a:bodyPr>
            <a:normAutofit/>
          </a:bodyPr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在MSE的公式中，hθ(xi)是第i个样本的预测值，yi是第i个样本的真实值。hθ(xi)-yi代表了预测值和真实值之间的差异。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将m分之Σ求和展开，就得到了m个样本的预测值和真实值之间差异的平方和，再取平均。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通过MSE，可以计算出预测直线对于训练数据集的总平均误差。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40" y="3175000"/>
            <a:ext cx="9214485" cy="23444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MSE公式分析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在计算公式中，我们计算了差异的平方，这是因为差异对应的预测值减真实值的结果，可能是正也可能是负。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40" y="2734945"/>
            <a:ext cx="5062220" cy="23183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MSE公式分析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因此在计算所有样本的差异时，不能直接将这些差异相加。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需要将差异平方后，再相加，这样正的差异和负的差异就不会抵消了。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" y="2734945"/>
            <a:ext cx="9726295" cy="19767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MAE平均绝对误差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另外，我们也可以将差异取绝对值来计算误差，它被称为平均绝对误差MAE，英文是Mean Absolute Error。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2399030"/>
            <a:ext cx="6582410" cy="33985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MSE举例说明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下面这个例子，会使用MSE均方误差公式，来计算直线的预测误差。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531110"/>
            <a:ext cx="8688070" cy="35636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计算预测值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9295" y="1691005"/>
            <a:ext cx="10515600" cy="774700"/>
          </a:xfrm>
        </p:spPr>
        <p:txBody>
          <a:bodyPr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设预测直线为h(x) = 5x +10。根据直线方程，可以计算出8个样本的预测值。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95" y="2563495"/>
            <a:ext cx="7896225" cy="35318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计算MSE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然后计算真实值和预测值差异的平方，带入到MSE公式后，计算出均方误差。最终求出直线的预测误差是268.75。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60" y="2778760"/>
            <a:ext cx="7980680" cy="28981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量化直线误差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3590" y="1595755"/>
            <a:ext cx="10515600" cy="1025525"/>
          </a:xfrm>
        </p:spPr>
        <p:txBody>
          <a:bodyPr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不同的θ0和θ1会计算出不同的均方误差，均方误差越小，θ0和θ1就越合适。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例如，下面这三条直线，直线3的均方误差最小，因此直线3就最合适。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未来，我们就要基于MSE均方误差，精确的选出最合适的直线，从而求出使全部样本总误差最小的直线方程。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15" y="2858135"/>
            <a:ext cx="6764655" cy="33077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14220" y="2755265"/>
            <a:ext cx="83172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什么是一元线性回归？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14220" y="2755265"/>
            <a:ext cx="83172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什么是代价函数？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代价函数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9175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代价函数的英文是cost function，使用J来表示。函数J是一个关于θ0和θ1的函数，我们将它定义为1/2倍的均方误差。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在这个公式中，m是训练集中样本的个数，第i个样本的特征为xi，真实值是yi，模型的预测值是hθ(xi)。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2756535"/>
            <a:ext cx="7135495" cy="24422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5470" y="1385570"/>
            <a:ext cx="5344795" cy="74485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设平面上有3个样本数据，分别是(1, 1)、(2, 2)和(3, 3)。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求拟合这三个数据，最合适的线性回归方程hθ(x)。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115" y="2651760"/>
            <a:ext cx="7995285" cy="3287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计算直线预测值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5283835" cy="4940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计算x=1、x=2和x=3的直线预测值，h(1)、h(2)和h(3)。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" y="2552065"/>
            <a:ext cx="8765540" cy="246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4400" b="1">
                <a:latin typeface="+mj-lt"/>
                <a:ea typeface="+mj-ea"/>
                <a:cs typeface="+mj-cs"/>
                <a:sym typeface="+mn-ea"/>
              </a:rPr>
              <a:t>计算均方误差</a:t>
            </a:r>
            <a:endParaRPr lang="zh-CN" altLang="en-US" sz="44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将h1、h2、h3与真实值y=1、y=2和y=3，一起代入到J(θ)的计算公式中，计算出这3个样本的预测值和真实值差的平方和。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接着，对J(θ)进行展开，可以得到了一个关于θ0 和θ1的二元函数。我们就是要求出这个二元函数取得最小值时，θ0 和θ1的值。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20" y="2308860"/>
            <a:ext cx="6704330" cy="3861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总结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270" y="1691005"/>
            <a:ext cx="10318750" cy="944880"/>
          </a:xfrm>
        </p:spPr>
        <p:txBody>
          <a:bodyPr>
            <a:normAutofit lnSpcReduction="20000"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在一元线性回归的方程hθ(x)中，有两个待求解的参数，θ0 和θ1。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将hθ(x)代入到J(θ)后，就会得到代价函数J(θ)，其中也只包括了θ0 和θ1两个未知量。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我们要求出，使代价函数J(θ)取得最小值时，直线方程中的参数θ0和θ1是多少。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2734945"/>
            <a:ext cx="6857365" cy="30448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J(θ)是一个二元函数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7560" y="1691005"/>
            <a:ext cx="8651240" cy="1532255"/>
          </a:xfrm>
        </p:spPr>
        <p:txBody>
          <a:bodyPr>
            <a:normAutofit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将J(θ0，θ1)画在空间坐标系中，就会得到一个弓形的曲面。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观察曲面所在的三维空间，自变量为θ0和θ1，对应底面的两个轴。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随着改变θ0和θ1的大小，就会得到不同的J值，它是曲面竖直方向的高度，对应第3个轴。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我们要求出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J(θ)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取得最小值时，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θ0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θ1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0" y="3316605"/>
            <a:ext cx="7287260" cy="224218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关于1/2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270" y="1610360"/>
            <a:ext cx="10515600" cy="774700"/>
          </a:xfrm>
        </p:spPr>
        <p:txBody>
          <a:bodyPr/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一元线性回归的代价函数就是均方误差函数。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将MSE乘以1/2，主要是为了后续在求导化简时，计算更方便。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70" y="2847975"/>
            <a:ext cx="6678295" cy="31591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用于抵消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4685" y="1547495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例如，在对θ1求偏导数时，这个1/2就可以用来抵消，平方项求导后得到的系数2。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实际上，对于J(θ)，也可以不乘以1/2，这并不会影响最终的效果。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630" y="2592705"/>
            <a:ext cx="6925945" cy="336486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960245" y="2098675"/>
            <a:ext cx="8561705" cy="199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如何求解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J(θ)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的极小值？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  <a:p>
            <a:pPr marL="0" indent="0" algn="ctr">
              <a:buNone/>
            </a:pP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(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如何迭代直线中的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θ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参数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)</a:t>
            </a:r>
            <a:endParaRPr lang="en-US" altLang="zh-CN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一元线性回归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2305" y="1649730"/>
            <a:ext cx="10515600" cy="1265555"/>
          </a:xfrm>
        </p:spPr>
        <p:txBody>
          <a:bodyPr>
            <a:normAutofit lnSpcReduction="10000"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线性回归，是一种统计方法，用于对一个或多个自变量x和因变量y之间的关系，进行建模。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一元线性回归会寻找一条最佳的拟合直线y=wx+b，来描述自变量x和因变量y之间的关系。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有了这条直线，我们就能根据自变量，对因变量进行预测。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在线性回归中，模型包括了几个自变量，就是几元的线性回归。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5" y="2969260"/>
            <a:ext cx="4202430" cy="3146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25" y="3790315"/>
            <a:ext cx="5916930" cy="17221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求解方法</a:t>
            </a:r>
            <a:endParaRPr lang="zh-CN" altLang="en-US" b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950" y="1551940"/>
            <a:ext cx="10220960" cy="1054100"/>
          </a:xfrm>
        </p:spPr>
        <p:txBody>
          <a:bodyPr>
            <a:normAutofit/>
          </a:bodyPr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两种方法：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纯数学方法和梯度下降算法，求解一元线性回归问题。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求出在代价函数J(θ)取得最小值时，直线方程hθ(x)中，参数θ0和θ1的取值。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40" y="2911475"/>
            <a:ext cx="7199630" cy="31356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仍然使用3个样本的例子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5640" y="1631315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设平面上有3个样本数据，分别是(1, 1)、(2, 2)和(3, 3)。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接下来，我们要使用纯数学方法，求出基于这三个样本的最佳线性回归方程hθ(x)。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2304415"/>
            <a:ext cx="7209155" cy="33756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直线预测值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0250" y="1691005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首先表示出x=1、2、3时，直线hθ(x)的预测值。分别记作h(1)、h(2)和h(3)。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2734945"/>
            <a:ext cx="876554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带入计算J(θ)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6280" y="1649730"/>
            <a:ext cx="10935335" cy="998220"/>
          </a:xfrm>
        </p:spPr>
        <p:txBody>
          <a:bodyPr>
            <a:normAutofit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接着将预测值h1、h2、h3和真实值y1、y2、y3，一起代入到J(θ)的计算公式中。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计算这3个样本的预测值和真实值差的平方的和。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这里将J(θ)展开，会得到了一个关于θ0 和θ1的二元函数。我们要求出这个二元函数取得最小值时，θ0 和θ1的值。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65" y="2890520"/>
            <a:ext cx="5374640" cy="315404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数学方法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为了求出该二元函数的极值，首先要求出J(θ)关于θ0和θ1的一阶偏导数。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这里对θ0求偏导，再对θ1求偏导，然后令它们等于0，联立方程，就可以计算出驻点，θ0=0，θ1=1。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734945"/>
            <a:ext cx="9010015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极值的判断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7055" y="1547495"/>
            <a:ext cx="10786745" cy="112141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接着再计算函数的二阶偏导数。它们的二阶偏导数都是常数。例如，对θ0的偏导数，再求θ0的偏导数，结果是1。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因此就计算出了Hessian矩阵的元素，A、B、C的值，分别是1、2和14/3。然后计算AC减B的平方，等于2/3，大于0。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同时由于A是大于0的，因此θ0=0，θ1=1就是函数的极小值点，同时该点也是函数的最小值。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10" y="3223260"/>
            <a:ext cx="8369935" cy="24225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计算出结果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最后，我们就求出了J(θ)取得最小值时，方程的参数值为θ0=0，θ1=1。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这组参数对应的直线就是h(x) = x。以上就是使用纯数学方法，求解一元线性回归的过程。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15" y="2795905"/>
            <a:ext cx="8277860" cy="29768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97685" y="2613660"/>
            <a:ext cx="8487410" cy="930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sz="6000" b="1">
                <a:latin typeface="+mj-lt"/>
                <a:ea typeface="+mj-ea"/>
                <a:cs typeface="+mj-cs"/>
                <a:sym typeface="+mn-ea"/>
              </a:rPr>
              <a:t>梯度下降算法</a:t>
            </a:r>
            <a:endParaRPr lang="zh-CN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梯度下降算法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4370" y="1524635"/>
            <a:ext cx="10515600" cy="1519555"/>
          </a:xfrm>
        </p:spPr>
        <p:txBody>
          <a:bodyPr/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观察函数J(θ)，它是一个关于θ0和θ1的二元函数。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我们将函数随θ0和θ1变化的过程画在空间坐标系中，会得到一个弓形的凸函数。凸函数，在全局有唯一的最优解。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因此，我们可以随机的初始化一组θ0和θ1，然后使用梯度下降算法求出代价函数J(θ)取得最小值时，θ0和θ1的值。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en-US" altLang="zh-CN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90" y="3044190"/>
            <a:ext cx="7791450" cy="27362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计算梯度向量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28625"/>
          </a:xfrm>
        </p:spPr>
        <p:txBody>
          <a:bodyPr/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首先需要计算出J(θ)的梯度向量，它等于对θ0和θ1分别求偏。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55" y="3249930"/>
            <a:ext cx="7146925" cy="1496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举例说明：已知样本数据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120" y="1602105"/>
            <a:ext cx="9705975" cy="1038225"/>
          </a:xfrm>
        </p:spPr>
        <p:txBody>
          <a:bodyPr/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在表格中，包括了8套房子的面积和成交价格。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例如，0号房子的面积为50平，成交价为280万，1号是60平，成交价格是305万等等。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为了更明显的观察面积和价格的关系，我们将数据标记在坐标系中。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2856230"/>
            <a:ext cx="3604895" cy="3282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3034665"/>
            <a:ext cx="4069080" cy="315341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循环迭代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905" y="1691005"/>
            <a:ext cx="10515600" cy="774700"/>
          </a:xfrm>
        </p:spPr>
        <p:txBody>
          <a:bodyPr/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然后设置一个n轮的循环迭代。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每次迭代，需要同时修改θ0和θ1的值，使它们分别以α的学习速率，沿着各自偏导数的反方向进行移动。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45" y="2527935"/>
            <a:ext cx="4678045" cy="31800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达到极小值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随着迭代进行，目标函数J(θ)逐渐减小，最终达到J(θ)取得最小值的位置。此时θ0和θ1的值，就是迭代结果。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55" y="2600325"/>
            <a:ext cx="8415655" cy="28308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关于偏导数的推导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310" y="1691005"/>
            <a:ext cx="10515600" cy="774700"/>
          </a:xfrm>
        </p:spPr>
        <p:txBody>
          <a:bodyPr/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在计算梯度向量时，需要计算出代价函数J对于θ0和θ1的偏导数。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70" y="2397760"/>
            <a:ext cx="6035040" cy="303720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>
                <a:sym typeface="+mn-ea"/>
              </a:rPr>
              <a:t>J对θ0求偏导，</a:t>
            </a:r>
            <a:r>
              <a:rPr lang="zh-CN" altLang="en-US" b="1"/>
              <a:t>第1步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9935" y="1691005"/>
            <a:ext cx="11085195" cy="1871345"/>
          </a:xfrm>
        </p:spPr>
        <p:txBody>
          <a:bodyPr>
            <a:normAutofit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先来看J对θ0求偏导的过程。首先写出代价函数J(θ)的计算公式，右上角写一撇，代表求导数。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在这个过程中，会不断的对这个算式进行化简。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第1步，将求导计算，化简到Sigma求和的符号内。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其中求和后的导数就是对和中的每一项求导，因此我们可以将常数和Sigma求和提出来，对sigma后的式子求导。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45" y="3164205"/>
            <a:ext cx="5143500" cy="26962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第2步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然后将预测值hθ(xi)与真实值yi差的平方看做一个整体进行求导。相当于对形如f(x)的平方求导，它等于2f(x)乘以f’(x)。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这样就得到了m分之Sigma求和，求和的每一项是预测值与真实值的差，再乘以预测值与真实值的差对于θ0的偏导数。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5" y="2931160"/>
            <a:ext cx="10097770" cy="19278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第3步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9926320" cy="1053465"/>
          </a:xfrm>
        </p:spPr>
        <p:txBody>
          <a:bodyPr>
            <a:normAutofit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然后将直线方程hθ(x)展开，得到θ0+θ1 xi - yi。这里(xi,yi)代表了第i个样本。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在求hθ(x)对于θ0的偏导数时，会将θ0看做是未知数，其他项是常数，所以最后的结果就是θ0的系数1。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这样就得到了代价函数J对θ0的偏导数。它等于m个样本的预测值与真实值差的和，再除以m。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3232150"/>
            <a:ext cx="8522335" cy="190627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>
                <a:sym typeface="+mn-ea"/>
              </a:rPr>
              <a:t>J对θ1求偏导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1588135"/>
            <a:ext cx="10746105" cy="980440"/>
          </a:xfrm>
        </p:spPr>
        <p:txBody>
          <a:bodyPr>
            <a:normAutofit lnSpcReduction="1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在计算代价函数J对于θ1的偏导数的过程中，前面的化简步骤和求θ0偏导数中的步骤，是完全相同的。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不同的地方在于，最后一步，需要将θ1看做是未知数，其他项是常数。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因此求导的结果是θ1的系数xi。最后我们就求出了J对于θ1的偏导数。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25" y="2812415"/>
            <a:ext cx="7871460" cy="33629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总结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2630" y="1724025"/>
            <a:ext cx="10515600" cy="774700"/>
          </a:xfrm>
        </p:spPr>
        <p:txBody>
          <a:bodyPr/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从两个偏导数的算式中可以看出，在计算偏导数时，需要依赖m个样本的特征x(i)和真实值y(i)，还有当前参数，θ0和θ1的值。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275" y="2369820"/>
            <a:ext cx="6289675" cy="329819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批量梯度下降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1691005"/>
            <a:ext cx="10169525" cy="1026795"/>
          </a:xfrm>
        </p:spPr>
        <p:txBody>
          <a:bodyPr>
            <a:normAutofit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在每一次迭代时，都需要将全部m个样本数据进行扫描计算。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这样的梯度下降算法被称为，批量梯度下降，Batch Gradient Descent。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后面我们还会学习到，小批量梯度下降和随机梯度下降，它们是批量梯度下降在计算效率上的优化版本。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70" y="3107690"/>
            <a:ext cx="6800215" cy="249047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912620" y="2376805"/>
            <a:ext cx="8528050" cy="1831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sz="6000" b="1">
                <a:latin typeface="+mj-lt"/>
                <a:ea typeface="+mj-ea"/>
                <a:cs typeface="+mj-cs"/>
                <a:sym typeface="+mn-ea"/>
              </a:rPr>
              <a:t>如何使用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Python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实现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一元线性回归？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基于数据</a:t>
            </a:r>
            <a:r>
              <a:rPr lang="zh-CN" altLang="en-US" b="1"/>
              <a:t>训练模型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9839325" cy="900430"/>
          </a:xfrm>
        </p:spPr>
        <p:txBody>
          <a:bodyPr>
            <a:normAutofit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已知表格中有8个数据，如何找到描述面积和价格之间关系的直线，是线性回归模型的训练过程。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我们就是要训练出，合适直线的参数w和b，使直线y=wx+b，尽可能的满足这些样本点！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" y="2836545"/>
            <a:ext cx="3474720" cy="2693035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/>
        </p:nvGraphicFramePr>
        <p:xfrm>
          <a:off x="5443220" y="2756535"/>
          <a:ext cx="4690110" cy="2658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5568950" imgH="3155950" progId="Paint.Picture">
                  <p:embed/>
                </p:oleObj>
              </mc:Choice>
              <mc:Fallback>
                <p:oleObj name="" r:id="rId3" imgW="5568950" imgH="31559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3220" y="2756535"/>
                        <a:ext cx="4690110" cy="2658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实验内容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255" y="1670050"/>
            <a:ext cx="5887720" cy="77470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将基于numpy，实现梯度下降算法，并训练一元线性回归模型。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然后通过可视化的方式，对模型进行测试和评估。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20" y="2444750"/>
            <a:ext cx="9306560" cy="354457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设计函数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2116455"/>
            <a:ext cx="4159885" cy="1566545"/>
          </a:xfrm>
        </p:spPr>
        <p:txBody>
          <a:bodyPr>
            <a:normAutofit lnSpcReduction="1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整体需要设计并实现四个计算函数：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1)J(θ)关于θ0的偏导数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2)J(θ)关于θ1的偏导数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3)梯度下降的迭代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4)代价函数的计算。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605" y="1805305"/>
            <a:ext cx="5017135" cy="39179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495" y="365125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先写main函数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2179320"/>
            <a:ext cx="8597265" cy="38531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J(θ)关于θ0的偏导数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70" y="2185670"/>
            <a:ext cx="6743065" cy="369697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>
                <a:sym typeface="+mn-ea"/>
              </a:rPr>
              <a:t>J(θ)关于θ1的偏导数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5" y="1976120"/>
            <a:ext cx="678434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梯度下降的迭代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2066290"/>
            <a:ext cx="7736840" cy="371602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>
                <a:sym typeface="+mn-ea"/>
              </a:rPr>
              <a:t>代价函数计算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5" y="1859280"/>
            <a:ext cx="7578725" cy="396811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可视化输出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35" y="1860550"/>
            <a:ext cx="7625080" cy="415544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实验结果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2625" y="1547495"/>
            <a:ext cx="10515600" cy="774700"/>
          </a:xfrm>
        </p:spPr>
        <p:txBody>
          <a:bodyPr>
            <a:normAutofit/>
          </a:bodyPr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观察打印结果可以发现，100次迭代后，代价的计算值为89.11，此时已经基本收敛。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我们可以将迭代次数调整到3000，会发现代价函数的值也没有降低太多，得到88.89。两次迭代后，绘制出的直线几乎相同。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70" y="2451100"/>
            <a:ext cx="8320405" cy="35579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b="1"/>
              <a:t>调整参数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6285" y="1691005"/>
            <a:ext cx="10515600" cy="774700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如果我们将迭代速率调整为更小的值，迭代次数保持不变，会发现100次迭代后的代价cost为2.2万。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画出直线，可以看到直线并没有收敛。这说明迭代速率变小，梯度下降需要更多的迭代次数才能收敛。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20" y="2629535"/>
            <a:ext cx="8483600" cy="3679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最后</a:t>
            </a:r>
            <a:r>
              <a:rPr lang="zh-CN" altLang="en-US" b="1"/>
              <a:t>对未知</a:t>
            </a:r>
            <a:r>
              <a:rPr lang="zh-CN" altLang="en-US" b="1"/>
              <a:t>样本预测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925"/>
            <a:ext cx="6735445" cy="894715"/>
          </a:xfrm>
        </p:spPr>
        <p:txBody>
          <a:bodyPr>
            <a:normAutofit lnSpcReduction="20000"/>
          </a:bodyPr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这样，我们就能使用这条直线，基于未知的面积，计算出这个面积对应的价格。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例如，原数据中没有出现65平的房子。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我们在直线上找到横坐标是65的点，计算y=5x+30-&gt;y=5*65+30=355。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325" y="2841625"/>
            <a:ext cx="4677410" cy="3225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5" y="2916555"/>
            <a:ext cx="3143885" cy="286258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调整参数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pPr algn="l">
              <a:buClrTx/>
              <a:buSzTx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如果将迭代速率调整的更大，比如0.01，会发现梯度下降迭代后，数据发生了溢出，直接导致梯度爆炸问题。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28" t="332"/>
          <a:stretch>
            <a:fillRect/>
          </a:stretch>
        </p:blipFill>
        <p:spPr>
          <a:xfrm>
            <a:off x="1569085" y="3181350"/>
            <a:ext cx="8258175" cy="1620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014220" y="2755265"/>
            <a:ext cx="83172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什么是训练数据集？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5049,&quot;width&quot;:7346}"/>
</p:tagLst>
</file>

<file path=ppt/tags/tag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.xml><?xml version="1.0" encoding="utf-8"?>
<p:tagLst xmlns:p="http://schemas.openxmlformats.org/presentationml/2006/main">
  <p:tag name="KSO_WPP_MARK_KEY" val="e32cbc33-ac92-4a9a-aac0-605f433b125a"/>
  <p:tag name="COMMONDATA" val="eyJoZGlkIjoiNWZlZTNlMTBiZDAxNjgxZWUxNjBiMDRmOGY4YjQ4MzcifQ=="/>
  <p:tag name="commondata" val="eyJoZGlkIjoiOTFlYTEwYmQ0ODlmNWVkYzQ1N2VkNGI5NmY5ZDhlNT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6271</Words>
  <Application>WPS 演示</Application>
  <PresentationFormat>宽屏</PresentationFormat>
  <Paragraphs>386</Paragraphs>
  <Slides>80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0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标准粗黑</vt:lpstr>
      <vt:lpstr>Office 主题</vt:lpstr>
      <vt:lpstr>Paint.Picture</vt:lpstr>
      <vt:lpstr>PowerPoint 演示文稿</vt:lpstr>
      <vt:lpstr>PowerPoint 演示文稿</vt:lpstr>
      <vt:lpstr>PowerPoint 演示文稿</vt:lpstr>
      <vt:lpstr>PowerPoint 演示文稿</vt:lpstr>
      <vt:lpstr>线性回归</vt:lpstr>
      <vt:lpstr>举例分析：已知数据</vt:lpstr>
      <vt:lpstr>模型的训练和预测</vt:lpstr>
      <vt:lpstr>模型的训练</vt:lpstr>
      <vt:lpstr>PowerPoint 演示文稿</vt:lpstr>
      <vt:lpstr>1</vt:lpstr>
      <vt:lpstr>1</vt:lpstr>
      <vt:lpstr>1</vt:lpstr>
      <vt:lpstr>1</vt:lpstr>
      <vt:lpstr>PowerPoint 演示文稿</vt:lpstr>
      <vt:lpstr>1</vt:lpstr>
      <vt:lpstr>1</vt:lpstr>
      <vt:lpstr>1</vt:lpstr>
      <vt:lpstr>1</vt:lpstr>
      <vt:lpstr>1</vt:lpstr>
      <vt:lpstr>1</vt:lpstr>
      <vt:lpstr>1</vt:lpstr>
      <vt:lpstr>1</vt:lpstr>
      <vt:lpstr>PowerPoint 演示文稿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PowerPoint 演示文稿</vt:lpstr>
      <vt:lpstr>1</vt:lpstr>
      <vt:lpstr>PowerPoint 演示文稿</vt:lpstr>
      <vt:lpstr>PowerPoint 演示文稿</vt:lpstr>
      <vt:lpstr>PowerPoint 演示文稿</vt:lpstr>
      <vt:lpstr>1</vt:lpstr>
      <vt:lpstr>1</vt:lpstr>
      <vt:lpstr>关于1/2</vt:lpstr>
      <vt:lpstr>用于抵消</vt:lpstr>
      <vt:lpstr>PowerPoint 演示文稿</vt:lpstr>
      <vt:lpstr>1</vt:lpstr>
      <vt:lpstr>1</vt:lpstr>
      <vt:lpstr>1</vt:lpstr>
      <vt:lpstr>1</vt:lpstr>
      <vt:lpstr>1</vt:lpstr>
      <vt:lpstr>1</vt:lpstr>
      <vt:lpstr>1</vt:lpstr>
      <vt:lpstr>PowerPoint 演示文稿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PowerPoint 演示文稿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  <vt:lpstr>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小黑黑</cp:lastModifiedBy>
  <cp:revision>4743</cp:revision>
  <dcterms:created xsi:type="dcterms:W3CDTF">2023-08-11T09:10:00Z</dcterms:created>
  <dcterms:modified xsi:type="dcterms:W3CDTF">2024-10-15T18:25:57Z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6A218F4376184B65ABDD20E79FA31B5B</vt:lpwstr>
  </property>
  <property fmtid="{D5CDD505-2E9C-101B-9397-08002B2CF9AE}" pid="3" name="KSOProductBuildVer">
    <vt:lpwstr>2052-12.1.0.18276</vt:lpwstr>
  </property>
  <property fmtid="{D5CDD505-2E9C-101B-9397-08002B2CF9AE}" pid="4" name="commondata">
    <vt:lpwstr>eyJoZGlkIjoiOGNhMDAwYzYyMDNkM2YyYmMwZmYxZDMyZjc3OWZmODIifQ==</vt:lpwstr>
  </property>
</Properties>
</file>